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80" r:id="rId3"/>
    <p:sldId id="507" r:id="rId4"/>
    <p:sldId id="549" r:id="rId5"/>
    <p:sldId id="529" r:id="rId6"/>
    <p:sldId id="503" r:id="rId7"/>
    <p:sldId id="550" r:id="rId8"/>
    <p:sldId id="506" r:id="rId9"/>
    <p:sldId id="536" r:id="rId10"/>
    <p:sldId id="537" r:id="rId11"/>
    <p:sldId id="538" r:id="rId12"/>
    <p:sldId id="539" r:id="rId13"/>
    <p:sldId id="540" r:id="rId14"/>
    <p:sldId id="542" r:id="rId15"/>
    <p:sldId id="547" r:id="rId16"/>
    <p:sldId id="544" r:id="rId17"/>
    <p:sldId id="546" r:id="rId18"/>
    <p:sldId id="545" r:id="rId19"/>
    <p:sldId id="541" r:id="rId20"/>
    <p:sldId id="505" r:id="rId21"/>
    <p:sldId id="551" r:id="rId22"/>
    <p:sldId id="543" r:id="rId23"/>
    <p:sldId id="535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1" autoAdjust="0"/>
    <p:restoredTop sz="75266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760" y="78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-1074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FE280069-7DA9-45C5-9D3E-746242B71B01}"/>
  </pc:docChgLst>
  <pc:docChgLst>
    <pc:chgData name="Marion Zalk" userId="1f811bf6-7718-4bf6-ae68-8bbda25a1b04" providerId="ADAL" clId="{FAB0DA06-E583-4F92-B536-E071C4C41F79}"/>
  </pc:docChgLst>
  <pc:docChgLst>
    <pc:chgData name="Marion Zalk" userId="1f811bf6-7718-4bf6-ae68-8bbda25a1b04" providerId="ADAL" clId="{C507EA81-E200-4B5F-9047-A098DE10C6BC}"/>
    <pc:docChg chg="modSld">
      <pc:chgData name="Marion Zalk" userId="1f811bf6-7718-4bf6-ae68-8bbda25a1b04" providerId="ADAL" clId="{C507EA81-E200-4B5F-9047-A098DE10C6BC}" dt="2019-09-12T00:04:59.971" v="0" actId="20577"/>
      <pc:docMkLst>
        <pc:docMk/>
      </pc:docMkLst>
      <pc:sldChg chg="modSp">
        <pc:chgData name="Marion Zalk" userId="1f811bf6-7718-4bf6-ae68-8bbda25a1b04" providerId="ADAL" clId="{C507EA81-E200-4B5F-9047-A098DE10C6BC}" dt="2019-09-12T00:04:59.971" v="0" actId="20577"/>
        <pc:sldMkLst>
          <pc:docMk/>
          <pc:sldMk cId="2601183941" sldId="256"/>
        </pc:sldMkLst>
        <pc:spChg chg="mod">
          <ac:chgData name="Marion Zalk" userId="1f811bf6-7718-4bf6-ae68-8bbda25a1b04" providerId="ADAL" clId="{C507EA81-E200-4B5F-9047-A098DE10C6BC}" dt="2019-09-12T00:04:59.971" v="0" actId="20577"/>
          <ac:spMkLst>
            <pc:docMk/>
            <pc:sldMk cId="2601183941" sldId="256"/>
            <ac:spMk id="5" creationId="{06A0305F-DDCD-4D04-B90B-3759A2CB32ED}"/>
          </ac:spMkLst>
        </pc:spChg>
      </pc:sldChg>
    </pc:docChg>
  </pc:docChgLst>
  <pc:docChgLst>
    <pc:chgData name="Marion Zalk" userId="1f811bf6-7718-4bf6-ae68-8bbda25a1b04" providerId="ADAL" clId="{563CD478-1CD7-489A-AEF8-C05688BE4A58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27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88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4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6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1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6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1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5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3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2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0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 management requires support and communication between 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untaingoatsoftware.com/blo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35.ibm.com/services/us/gbs/bu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dnet.com/blog/projectfailures/" TargetMode="External"/><Relationship Id="rId4" Type="http://schemas.openxmlformats.org/officeDocument/2006/relationships/hyperlink" Target="https://www.kpmg.com/NZ/en/IssuesAndInsights/ArticlesPublications/Documents/KPMG-Project-Management-Survey-2013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7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2220686" y="3918857"/>
            <a:ext cx="5241472" cy="142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AU" altLang="en-US" dirty="0"/>
              <a:t>Risk Management</a:t>
            </a:r>
            <a:endParaRPr lang="en-US" kern="0" dirty="0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5724-1CC7-4045-9E7F-A30FE52D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01600"/>
            <a:ext cx="5195887" cy="685800"/>
          </a:xfrm>
        </p:spPr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52F00-0C19-D543-9648-104F2B3B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sp>
        <p:nvSpPr>
          <p:cNvPr id="5" name="Shape 82">
            <a:extLst>
              <a:ext uri="{FF2B5EF4-FFF2-40B4-BE49-F238E27FC236}">
                <a16:creationId xmlns:a16="http://schemas.microsoft.com/office/drawing/2014/main" id="{CE13BCAA-EF01-7F4C-AFA4-4284091E4A91}"/>
              </a:ext>
            </a:extLst>
          </p:cNvPr>
          <p:cNvSpPr txBox="1">
            <a:spLocks/>
          </p:cNvSpPr>
          <p:nvPr/>
        </p:nvSpPr>
        <p:spPr>
          <a:xfrm>
            <a:off x="3553084" y="2032272"/>
            <a:ext cx="5261131" cy="62462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" sz="2400" kern="0" dirty="0"/>
              <a:t>Sift through all the risks in the </a:t>
            </a:r>
            <a:r>
              <a:rPr lang="en" sz="2400" dirty="0"/>
              <a:t>project</a:t>
            </a:r>
            <a:endParaRPr lang="en-US" sz="2400" kern="0" dirty="0"/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2D1000D5-8551-4042-B82A-4A17C49D4010}"/>
              </a:ext>
            </a:extLst>
          </p:cNvPr>
          <p:cNvSpPr txBox="1">
            <a:spLocks/>
          </p:cNvSpPr>
          <p:nvPr/>
        </p:nvSpPr>
        <p:spPr>
          <a:xfrm>
            <a:off x="3652187" y="3145270"/>
            <a:ext cx="5092700" cy="54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en-US" sz="2400" dirty="0">
                <a:latin typeface="+mn-lt"/>
              </a:rPr>
              <a:t>Review and debate their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0743D-9085-FD41-8D9C-23B1C4DE5465}"/>
              </a:ext>
            </a:extLst>
          </p:cNvPr>
          <p:cNvSpPr/>
          <p:nvPr/>
        </p:nvSpPr>
        <p:spPr>
          <a:xfrm>
            <a:off x="1092199" y="4644936"/>
            <a:ext cx="7043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What are the</a:t>
            </a:r>
            <a:r>
              <a:rPr lang="en" dirty="0">
                <a:solidFill>
                  <a:schemeClr val="accent5"/>
                </a:solidFill>
              </a:rPr>
              <a:t> </a:t>
            </a:r>
            <a:r>
              <a:rPr lang="en" dirty="0">
                <a:solidFill>
                  <a:srgbClr val="00B050"/>
                </a:solidFill>
              </a:rPr>
              <a:t>top three/four risks </a:t>
            </a:r>
            <a:r>
              <a:rPr lang="en" dirty="0"/>
              <a:t>to be controlled?</a:t>
            </a:r>
          </a:p>
          <a:p>
            <a:pPr lv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</a:pPr>
            <a:r>
              <a:rPr lang="en" dirty="0"/>
              <a:t>Document in a table.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DC8CD-5AD7-2B4D-95AE-6DADB8B36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/>
          <a:stretch/>
        </p:blipFill>
        <p:spPr>
          <a:xfrm>
            <a:off x="548392" y="2084576"/>
            <a:ext cx="2815375" cy="22367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39A0DD-53CF-C843-A65D-533EE091444E}"/>
              </a:ext>
            </a:extLst>
          </p:cNvPr>
          <p:cNvSpPr/>
          <p:nvPr/>
        </p:nvSpPr>
        <p:spPr>
          <a:xfrm>
            <a:off x="620712" y="4619536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3.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E6CC-96A7-6C46-90E7-4DA38BF5DB8C}"/>
              </a:ext>
            </a:extLst>
          </p:cNvPr>
          <p:cNvSpPr/>
          <p:nvPr/>
        </p:nvSpPr>
        <p:spPr>
          <a:xfrm>
            <a:off x="2507672" y="1004593"/>
            <a:ext cx="591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Evaluate probability, impact &amp; priority </a:t>
            </a:r>
          </a:p>
        </p:txBody>
      </p:sp>
    </p:spTree>
    <p:extLst>
      <p:ext uri="{BB962C8B-B14F-4D97-AF65-F5344CB8AC3E}">
        <p14:creationId xmlns:p14="http://schemas.microsoft.com/office/powerpoint/2010/main" val="248946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95E1-7611-0A44-8F03-FFDE8F1E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Register:  </a:t>
            </a:r>
            <a:r>
              <a:rPr lang="en-US" sz="2400" dirty="0"/>
              <a:t>triggers &amp; consequences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E2916-B2F4-6941-A1BD-95BB5D4C3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97B32-383E-5F4E-8FA5-AD24F240D7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" t="20829"/>
          <a:stretch/>
        </p:blipFill>
        <p:spPr>
          <a:xfrm>
            <a:off x="0" y="961697"/>
            <a:ext cx="9144000" cy="528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1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C9EF9-A438-EB4F-B09B-0D6BDA619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12</a:t>
            </a:fld>
            <a:r>
              <a:rPr lang="en-AU"/>
              <a:t>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FC444-EF2F-5F49-B925-FCB1189D3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/>
          <a:stretch/>
        </p:blipFill>
        <p:spPr>
          <a:xfrm>
            <a:off x="256343" y="933281"/>
            <a:ext cx="8540815" cy="54675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69E6D7-4A25-F449-8F7D-A8F1EC1E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104775"/>
            <a:ext cx="6810375" cy="685800"/>
          </a:xfrm>
        </p:spPr>
        <p:txBody>
          <a:bodyPr/>
          <a:lstStyle/>
          <a:p>
            <a:r>
              <a:rPr lang="en-US" dirty="0"/>
              <a:t>Risk Register: </a:t>
            </a:r>
            <a:r>
              <a:rPr lang="en-US" sz="2400" dirty="0"/>
              <a:t>objective, owner, benchmark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B5F6E3-4184-DD4A-ABAE-F1E161C8FB94}"/>
              </a:ext>
            </a:extLst>
          </p:cNvPr>
          <p:cNvSpPr/>
          <p:nvPr/>
        </p:nvSpPr>
        <p:spPr bwMode="auto">
          <a:xfrm>
            <a:off x="3771901" y="1285875"/>
            <a:ext cx="1185862" cy="40005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978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0B61-39A8-BB4B-B38B-BA9885571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/>
              <a:t>-</a:t>
            </a:r>
          </a:p>
        </p:txBody>
      </p:sp>
      <p:pic>
        <p:nvPicPr>
          <p:cNvPr id="5" name="Picture 4" descr="ttps://www.mountaingoatsoftware.com/uploads/blog/risk-census.jpg">
            <a:extLst>
              <a:ext uri="{FF2B5EF4-FFF2-40B4-BE49-F238E27FC236}">
                <a16:creationId xmlns:a16="http://schemas.microsoft.com/office/drawing/2014/main" id="{D3630E85-D48A-3B42-8206-327BD14EA9C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2944" r="1276" b="1984"/>
          <a:stretch/>
        </p:blipFill>
        <p:spPr bwMode="auto">
          <a:xfrm>
            <a:off x="344774" y="974362"/>
            <a:ext cx="8424473" cy="54264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736CEF-1C1C-2440-8BD4-513358B8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Register: </a:t>
            </a:r>
            <a:r>
              <a:rPr lang="en-US" sz="2400" dirty="0"/>
              <a:t>probability &amp; time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B2899-2610-A940-B50C-AB97D8D3A877}"/>
              </a:ext>
            </a:extLst>
          </p:cNvPr>
          <p:cNvSpPr/>
          <p:nvPr/>
        </p:nvSpPr>
        <p:spPr>
          <a:xfrm>
            <a:off x="397238" y="5847281"/>
            <a:ext cx="5119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Ref: https://</a:t>
            </a:r>
            <a:r>
              <a:rPr lang="en-US" sz="1400" dirty="0" err="1"/>
              <a:t>www.mountaingoatsoftware.com</a:t>
            </a:r>
            <a:r>
              <a:rPr lang="en-US" sz="1400" dirty="0"/>
              <a:t>/blog/managing-risk-on-agile-projects-with-the-risk-burndown-chart</a:t>
            </a:r>
          </a:p>
        </p:txBody>
      </p:sp>
    </p:spTree>
    <p:extLst>
      <p:ext uri="{BB962C8B-B14F-4D97-AF65-F5344CB8AC3E}">
        <p14:creationId xmlns:p14="http://schemas.microsoft.com/office/powerpoint/2010/main" val="273132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Risk Register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/>
              <a:t>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822688" y="1309620"/>
            <a:ext cx="720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/>
              <a:t>Create a risk register to document the controlled risks for your project</a:t>
            </a:r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235959" y="1415816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4.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7F08CF-8C79-A34D-9B8F-375E2A2C4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11006"/>
              </p:ext>
            </p:extLst>
          </p:nvPr>
        </p:nvGraphicFramePr>
        <p:xfrm>
          <a:off x="872836" y="2502909"/>
          <a:ext cx="7000875" cy="2592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288">
                  <a:extLst>
                    <a:ext uri="{9D8B030D-6E8A-4147-A177-3AD203B41FA5}">
                      <a16:colId xmlns:a16="http://schemas.microsoft.com/office/drawing/2014/main" val="109190339"/>
                    </a:ext>
                  </a:extLst>
                </a:gridCol>
                <a:gridCol w="5921587">
                  <a:extLst>
                    <a:ext uri="{9D8B030D-6E8A-4147-A177-3AD203B41FA5}">
                      <a16:colId xmlns:a16="http://schemas.microsoft.com/office/drawing/2014/main" val="3316351707"/>
                    </a:ext>
                  </a:extLst>
                </a:gridCol>
              </a:tblGrid>
              <a:tr h="26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27906931"/>
                  </a:ext>
                </a:extLst>
              </a:tr>
              <a:tr h="8505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1</a:t>
                      </a:r>
                      <a:endParaRPr lang="en-A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94153941"/>
                  </a:ext>
                </a:extLst>
              </a:tr>
              <a:tr h="7924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2`</a:t>
                      </a:r>
                      <a:endParaRPr lang="en-A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46544161"/>
                  </a:ext>
                </a:extLst>
              </a:tr>
              <a:tr h="6813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3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785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34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Risk Register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/>
              <a:t>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858711" y="1063010"/>
            <a:ext cx="720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/>
              <a:t>Create a risk register to document the controlled risks for your project</a:t>
            </a:r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216563" y="1196915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4.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77C208-2612-F145-B149-600828CC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4971"/>
              </p:ext>
            </p:extLst>
          </p:nvPr>
        </p:nvGraphicFramePr>
        <p:xfrm>
          <a:off x="479216" y="1993769"/>
          <a:ext cx="7506393" cy="3882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7221">
                  <a:extLst>
                    <a:ext uri="{9D8B030D-6E8A-4147-A177-3AD203B41FA5}">
                      <a16:colId xmlns:a16="http://schemas.microsoft.com/office/drawing/2014/main" val="109190339"/>
                    </a:ext>
                  </a:extLst>
                </a:gridCol>
                <a:gridCol w="6349172">
                  <a:extLst>
                    <a:ext uri="{9D8B030D-6E8A-4147-A177-3AD203B41FA5}">
                      <a16:colId xmlns:a16="http://schemas.microsoft.com/office/drawing/2014/main" val="3316351707"/>
                    </a:ext>
                  </a:extLst>
                </a:gridCol>
              </a:tblGrid>
              <a:tr h="512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27906931"/>
                  </a:ext>
                </a:extLst>
              </a:tr>
              <a:tr h="10538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1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inexperience of the software developers slows down the rate of development and the delay contributes to the project failure</a:t>
                      </a: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94153941"/>
                  </a:ext>
                </a:extLst>
              </a:tr>
              <a:tr h="12088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2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customer’s Shipping Booking request does not include a priority value, so manual intervention will reduce the system’s effectiveness.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A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46544161"/>
                  </a:ext>
                </a:extLst>
              </a:tr>
              <a:tr h="9767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3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facility to charge a reservation fee when making a Shipping Booking request. Multiple and fictitious requests would make the website vulnerable to 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DoS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cyber attacks.</a:t>
                      </a:r>
                    </a:p>
                    <a:p>
                      <a:endParaRPr lang="en-AU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785171"/>
                  </a:ext>
                </a:extLst>
              </a:tr>
            </a:tbl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233E1F5-E884-E744-AE3E-00C3911C14C9}"/>
              </a:ext>
            </a:extLst>
          </p:cNvPr>
          <p:cNvSpPr txBox="1">
            <a:spLocks/>
          </p:cNvSpPr>
          <p:nvPr/>
        </p:nvSpPr>
        <p:spPr bwMode="auto">
          <a:xfrm>
            <a:off x="4393051" y="3080480"/>
            <a:ext cx="4289369" cy="49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rgbClr val="00B050"/>
                </a:solidFill>
              </a:rPr>
              <a:t>Project risk: staff skill level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2B223F1-76F2-9E44-86F2-550DB43A12DB}"/>
              </a:ext>
            </a:extLst>
          </p:cNvPr>
          <p:cNvSpPr txBox="1">
            <a:spLocks/>
          </p:cNvSpPr>
          <p:nvPr/>
        </p:nvSpPr>
        <p:spPr bwMode="auto">
          <a:xfrm>
            <a:off x="4396446" y="5453184"/>
            <a:ext cx="4569754" cy="46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rgbClr val="00B050"/>
                </a:solidFill>
              </a:rPr>
              <a:t>Business risk: service disruption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B5A3EA-46F0-6245-A2F3-6569B6758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679" y="4198780"/>
            <a:ext cx="4289369" cy="49876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Product risk: design problem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3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/>
              <a:t>-</a:t>
            </a:r>
          </a:p>
        </p:txBody>
      </p:sp>
      <p:sp>
        <p:nvSpPr>
          <p:cNvPr id="5" name="Shape 94">
            <a:extLst>
              <a:ext uri="{FF2B5EF4-FFF2-40B4-BE49-F238E27FC236}">
                <a16:creationId xmlns:a16="http://schemas.microsoft.com/office/drawing/2014/main" id="{B3B6FFA4-BEF9-1945-B143-6E869B7479E3}"/>
              </a:ext>
            </a:extLst>
          </p:cNvPr>
          <p:cNvSpPr txBox="1">
            <a:spLocks/>
          </p:cNvSpPr>
          <p:nvPr/>
        </p:nvSpPr>
        <p:spPr>
          <a:xfrm>
            <a:off x="1274389" y="3843483"/>
            <a:ext cx="8493066" cy="238774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probability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a measure between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0 and 1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inclusive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impact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finite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grade of 1-5</a:t>
            </a:r>
            <a:r>
              <a:rPr lang="en-US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</a:t>
            </a:r>
            <a:r>
              <a:rPr lang="en-US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scale, such as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: </a:t>
            </a:r>
            <a:endParaRPr lang="en-US" sz="24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 algn="ctr">
              <a:spcBef>
                <a:spcPts val="0"/>
              </a:spcBef>
              <a:buFontTx/>
              <a:buNone/>
            </a:pP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    (1) </a:t>
            </a:r>
            <a:r>
              <a:rPr lang="en-US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n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o</a:t>
            </a:r>
            <a:r>
              <a:rPr lang="en-US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ne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; (2) minimal; (3) moderate; (4) severe; (5) catastrophic impact;  </a:t>
            </a:r>
            <a:endParaRPr lang="en-US" sz="2400" b="1" i="1" kern="0" dirty="0">
              <a:solidFill>
                <a:srgbClr val="0000FF"/>
              </a:solidFill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                    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monetary cost or time cost?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exposure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probability × impact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E6CEED-62AB-4B49-A716-5B257901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83456"/>
              </p:ext>
            </p:extLst>
          </p:nvPr>
        </p:nvGraphicFramePr>
        <p:xfrm>
          <a:off x="1309688" y="1781811"/>
          <a:ext cx="6889932" cy="2053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234">
                  <a:extLst>
                    <a:ext uri="{9D8B030D-6E8A-4147-A177-3AD203B41FA5}">
                      <a16:colId xmlns:a16="http://schemas.microsoft.com/office/drawing/2014/main" val="3640619774"/>
                    </a:ext>
                  </a:extLst>
                </a:gridCol>
                <a:gridCol w="1889261">
                  <a:extLst>
                    <a:ext uri="{9D8B030D-6E8A-4147-A177-3AD203B41FA5}">
                      <a16:colId xmlns:a16="http://schemas.microsoft.com/office/drawing/2014/main" val="1623795652"/>
                    </a:ext>
                  </a:extLst>
                </a:gridCol>
                <a:gridCol w="1865402">
                  <a:extLst>
                    <a:ext uri="{9D8B030D-6E8A-4147-A177-3AD203B41FA5}">
                      <a16:colId xmlns:a16="http://schemas.microsoft.com/office/drawing/2014/main" val="2641513178"/>
                    </a:ext>
                  </a:extLst>
                </a:gridCol>
                <a:gridCol w="1785035">
                  <a:extLst>
                    <a:ext uri="{9D8B030D-6E8A-4147-A177-3AD203B41FA5}">
                      <a16:colId xmlns:a16="http://schemas.microsoft.com/office/drawing/2014/main" val="1779720057"/>
                    </a:ext>
                  </a:extLst>
                </a:gridCol>
              </a:tblGrid>
              <a:tr h="512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of Risk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Size of Loss 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 Exposure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5069491"/>
                  </a:ext>
                </a:extLst>
              </a:tr>
              <a:tr h="5350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1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82672360"/>
                  </a:ext>
                </a:extLst>
              </a:tr>
              <a:tr h="510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Risk 2`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04822706"/>
                  </a:ext>
                </a:extLst>
              </a:tr>
              <a:tr h="4951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Risk 3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207916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1620175" y="1097905"/>
            <a:ext cx="640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Calculate:  </a:t>
            </a:r>
            <a:r>
              <a:rPr lang="en-US" kern="0" dirty="0">
                <a:solidFill>
                  <a:schemeClr val="accent5"/>
                </a:solidFill>
              </a:rPr>
              <a:t>:</a:t>
            </a:r>
            <a:r>
              <a:rPr lang="en" kern="0" dirty="0">
                <a:solidFill>
                  <a:srgbClr val="00B050"/>
                </a:solidFill>
              </a:rPr>
              <a:t>probability</a:t>
            </a:r>
            <a:r>
              <a:rPr lang="en-US" kern="0" dirty="0">
                <a:solidFill>
                  <a:srgbClr val="00B050"/>
                </a:solidFill>
              </a:rPr>
              <a:t>    </a:t>
            </a:r>
            <a:r>
              <a:rPr lang="en" kern="0" dirty="0">
                <a:solidFill>
                  <a:srgbClr val="00B050"/>
                </a:solidFill>
              </a:rPr>
              <a:t> impact</a:t>
            </a:r>
            <a:r>
              <a:rPr lang="en-US" kern="0" dirty="0">
                <a:solidFill>
                  <a:srgbClr val="00B050"/>
                </a:solidFill>
              </a:rPr>
              <a:t>     </a:t>
            </a:r>
            <a:r>
              <a:rPr lang="en" kern="0" dirty="0">
                <a:solidFill>
                  <a:srgbClr val="00B050"/>
                </a:solidFill>
              </a:rPr>
              <a:t>exposure</a:t>
            </a:r>
            <a:r>
              <a:rPr lang="en-US" kern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904874" y="1107985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5.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A57B5-CDA5-2840-A041-9994D5718FD7}"/>
              </a:ext>
            </a:extLst>
          </p:cNvPr>
          <p:cNvSpPr/>
          <p:nvPr/>
        </p:nvSpPr>
        <p:spPr>
          <a:xfrm>
            <a:off x="4614019" y="2601953"/>
            <a:ext cx="18837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0000FF"/>
                </a:solidFill>
              </a:rPr>
              <a:t>the impact to the schedule if the risk did occur</a:t>
            </a:r>
            <a:endParaRPr lang="en-US" sz="1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/>
              <a:t>-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E6CEED-62AB-4B49-A716-5B257901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79533"/>
              </p:ext>
            </p:extLst>
          </p:nvPr>
        </p:nvGraphicFramePr>
        <p:xfrm>
          <a:off x="1392816" y="2335992"/>
          <a:ext cx="6148387" cy="2743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912">
                  <a:extLst>
                    <a:ext uri="{9D8B030D-6E8A-4147-A177-3AD203B41FA5}">
                      <a16:colId xmlns:a16="http://schemas.microsoft.com/office/drawing/2014/main" val="364061977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623795652"/>
                    </a:ext>
                  </a:extLst>
                </a:gridCol>
                <a:gridCol w="1664634">
                  <a:extLst>
                    <a:ext uri="{9D8B030D-6E8A-4147-A177-3AD203B41FA5}">
                      <a16:colId xmlns:a16="http://schemas.microsoft.com/office/drawing/2014/main" val="2641513178"/>
                    </a:ext>
                  </a:extLst>
                </a:gridCol>
                <a:gridCol w="1592916">
                  <a:extLst>
                    <a:ext uri="{9D8B030D-6E8A-4147-A177-3AD203B41FA5}">
                      <a16:colId xmlns:a16="http://schemas.microsoft.com/office/drawing/2014/main" val="1779720057"/>
                    </a:ext>
                  </a:extLst>
                </a:gridCol>
              </a:tblGrid>
              <a:tr h="822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of Risk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Size of Loss (Days)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 of 30 days total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 6 week project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 Exposure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5069491"/>
                  </a:ext>
                </a:extLst>
              </a:tr>
              <a:tr h="797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1 –Flat priority causes ineffective automation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5 days</a:t>
                      </a:r>
                    </a:p>
                    <a:p>
                      <a:pPr algn="ctr"/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Moderate - 3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0.5 days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82672360"/>
                  </a:ext>
                </a:extLst>
              </a:tr>
              <a:tr h="564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2`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security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5%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15 days</a:t>
                      </a:r>
                    </a:p>
                    <a:p>
                      <a:pPr algn="ctr"/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Severe - 4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0.75 days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04822706"/>
                  </a:ext>
                </a:extLst>
              </a:tr>
              <a:tr h="5470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3 – dev team delay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 days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Minimal - 2</a:t>
                      </a:r>
                    </a:p>
                    <a:p>
                      <a:pPr algn="ctr"/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0.5 days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207916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1408044" y="1499686"/>
            <a:ext cx="6234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Calculate:</a:t>
            </a:r>
            <a:r>
              <a:rPr lang="en-US" kern="0" dirty="0">
                <a:solidFill>
                  <a:schemeClr val="accent5"/>
                </a:solidFill>
              </a:rPr>
              <a:t>:</a:t>
            </a:r>
            <a:r>
              <a:rPr lang="en" kern="0" dirty="0">
                <a:solidFill>
                  <a:srgbClr val="00B050"/>
                </a:solidFill>
              </a:rPr>
              <a:t>probability</a:t>
            </a:r>
            <a:r>
              <a:rPr lang="en-US" kern="0" dirty="0">
                <a:solidFill>
                  <a:srgbClr val="00B050"/>
                </a:solidFill>
              </a:rPr>
              <a:t>   </a:t>
            </a:r>
            <a:r>
              <a:rPr lang="en" kern="0" dirty="0">
                <a:solidFill>
                  <a:srgbClr val="00B050"/>
                </a:solidFill>
              </a:rPr>
              <a:t> impact</a:t>
            </a:r>
            <a:r>
              <a:rPr lang="en-US" kern="0" dirty="0">
                <a:solidFill>
                  <a:srgbClr val="00B050"/>
                </a:solidFill>
              </a:rPr>
              <a:t>    </a:t>
            </a:r>
            <a:r>
              <a:rPr lang="en" kern="0" dirty="0">
                <a:solidFill>
                  <a:srgbClr val="00B050"/>
                </a:solidFill>
              </a:rPr>
              <a:t>exposure</a:t>
            </a:r>
            <a:r>
              <a:rPr lang="en-US" kern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766329" y="1565185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5.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957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94F4-DB8C-BD4A-B01D-A2119FC1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</p:spPr>
        <p:txBody>
          <a:bodyPr/>
          <a:lstStyle/>
          <a:p>
            <a:r>
              <a:rPr lang="en-US" dirty="0"/>
              <a:t>Respond,  Monitor &amp;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DA3A-B601-784E-9428-805209A9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18</a:t>
            </a:fld>
            <a:r>
              <a:rPr lang="en-AU"/>
              <a:t>-</a:t>
            </a:r>
          </a:p>
        </p:txBody>
      </p:sp>
      <p:sp>
        <p:nvSpPr>
          <p:cNvPr id="13" name="Shape 88">
            <a:extLst>
              <a:ext uri="{FF2B5EF4-FFF2-40B4-BE49-F238E27FC236}">
                <a16:creationId xmlns:a16="http://schemas.microsoft.com/office/drawing/2014/main" id="{8398208B-E57D-4A44-8636-3D7F81CA3DA1}"/>
              </a:ext>
            </a:extLst>
          </p:cNvPr>
          <p:cNvSpPr txBox="1">
            <a:spLocks/>
          </p:cNvSpPr>
          <p:nvPr/>
        </p:nvSpPr>
        <p:spPr>
          <a:xfrm>
            <a:off x="6129026" y="4678544"/>
            <a:ext cx="2557464" cy="134302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Audit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Review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Status meetings</a:t>
            </a:r>
          </a:p>
        </p:txBody>
      </p:sp>
      <p:sp>
        <p:nvSpPr>
          <p:cNvPr id="9" name="Shape 88">
            <a:extLst>
              <a:ext uri="{FF2B5EF4-FFF2-40B4-BE49-F238E27FC236}">
                <a16:creationId xmlns:a16="http://schemas.microsoft.com/office/drawing/2014/main" id="{B454E049-8E1B-3442-8BDF-22D1EEA6A1D7}"/>
              </a:ext>
            </a:extLst>
          </p:cNvPr>
          <p:cNvSpPr txBox="1">
            <a:spLocks/>
          </p:cNvSpPr>
          <p:nvPr/>
        </p:nvSpPr>
        <p:spPr>
          <a:xfrm>
            <a:off x="3500611" y="1838378"/>
            <a:ext cx="1390043" cy="174783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Exploit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Enhance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Share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Accept</a:t>
            </a:r>
          </a:p>
        </p:txBody>
      </p:sp>
      <p:sp>
        <p:nvSpPr>
          <p:cNvPr id="11" name="Shape 88">
            <a:extLst>
              <a:ext uri="{FF2B5EF4-FFF2-40B4-BE49-F238E27FC236}">
                <a16:creationId xmlns:a16="http://schemas.microsoft.com/office/drawing/2014/main" id="{4554C69F-5D4C-8F44-8A54-2FDEBC92FA19}"/>
              </a:ext>
            </a:extLst>
          </p:cNvPr>
          <p:cNvSpPr txBox="1">
            <a:spLocks/>
          </p:cNvSpPr>
          <p:nvPr/>
        </p:nvSpPr>
        <p:spPr>
          <a:xfrm>
            <a:off x="590983" y="1915294"/>
            <a:ext cx="2533652" cy="165918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Accept or Ignore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Avoid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Mitigate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i="1" kern="0" dirty="0">
                <a:solidFill>
                  <a:srgbClr val="0000FF"/>
                </a:solidFill>
              </a:rPr>
              <a:t>Transfer</a:t>
            </a:r>
          </a:p>
        </p:txBody>
      </p:sp>
      <p:sp>
        <p:nvSpPr>
          <p:cNvPr id="14" name="Shape 88">
            <a:extLst>
              <a:ext uri="{FF2B5EF4-FFF2-40B4-BE49-F238E27FC236}">
                <a16:creationId xmlns:a16="http://schemas.microsoft.com/office/drawing/2014/main" id="{255E53A5-1EDB-C943-978C-EA28E8034A67}"/>
              </a:ext>
            </a:extLst>
          </p:cNvPr>
          <p:cNvSpPr txBox="1">
            <a:spLocks/>
          </p:cNvSpPr>
          <p:nvPr/>
        </p:nvSpPr>
        <p:spPr>
          <a:xfrm>
            <a:off x="300037" y="1037387"/>
            <a:ext cx="5395369" cy="79141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Add </a:t>
            </a:r>
            <a:r>
              <a:rPr lang="en-US" sz="2400" kern="0" dirty="0"/>
              <a:t>Response </a:t>
            </a:r>
            <a:r>
              <a:rPr lang="en-US" sz="2400" dirty="0"/>
              <a:t>strategy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for handling threats 	&amp;	 opportunities</a:t>
            </a:r>
            <a:endParaRPr lang="en-US" sz="24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Shape 88">
            <a:extLst>
              <a:ext uri="{FF2B5EF4-FFF2-40B4-BE49-F238E27FC236}">
                <a16:creationId xmlns:a16="http://schemas.microsoft.com/office/drawing/2014/main" id="{4296C38F-9847-4849-94F9-D28B2DC83AB6}"/>
              </a:ext>
            </a:extLst>
          </p:cNvPr>
          <p:cNvSpPr txBox="1">
            <a:spLocks/>
          </p:cNvSpPr>
          <p:nvPr/>
        </p:nvSpPr>
        <p:spPr>
          <a:xfrm>
            <a:off x="5817302" y="4194527"/>
            <a:ext cx="2536989" cy="59138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400" kern="0" dirty="0"/>
              <a:t>Monitor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980EF-6713-8446-9AFD-AE5B4C739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27" y="4709928"/>
            <a:ext cx="3990975" cy="1324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442FB-8F17-8849-B879-8065270D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03" y="982202"/>
            <a:ext cx="2371726" cy="224313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D34D0E2-CA67-5242-856A-9D3457C62827}"/>
              </a:ext>
            </a:extLst>
          </p:cNvPr>
          <p:cNvSpPr txBox="1">
            <a:spLocks/>
          </p:cNvSpPr>
          <p:nvPr/>
        </p:nvSpPr>
        <p:spPr bwMode="auto">
          <a:xfrm>
            <a:off x="5914696" y="5897419"/>
            <a:ext cx="2802584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Lecture 8: slide 50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597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94F4-DB8C-BD4A-B01D-A2119FC1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Agile</a:t>
            </a:r>
            <a:r>
              <a:rPr lang="en-US" dirty="0"/>
              <a:t> SDLC Risk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DA3A-B601-784E-9428-805209A9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19</a:t>
            </a:fld>
            <a:r>
              <a:rPr lang="en-AU"/>
              <a:t>-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6A66CFD0-6F45-2F41-A30C-41F3A22A9383}"/>
              </a:ext>
            </a:extLst>
          </p:cNvPr>
          <p:cNvSpPr txBox="1">
            <a:spLocks/>
          </p:cNvSpPr>
          <p:nvPr/>
        </p:nvSpPr>
        <p:spPr>
          <a:xfrm>
            <a:off x="509539" y="977541"/>
            <a:ext cx="8097431" cy="1093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  <a:buNone/>
            </a:pPr>
            <a:r>
              <a:rPr lang="en-GB" sz="2400" dirty="0"/>
              <a:t>Identify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capture risks in Risk Register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marL="1295400" indent="-128270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2400" dirty="0"/>
              <a:t>Analyze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Product Backlog groomed and priority given to all  User Stories, including those which capture risk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7FFE0-0237-F544-9BFF-E9165D51E5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9883" y="2622176"/>
            <a:ext cx="5682517" cy="26207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AED811-36ED-4344-9795-F0059BFA08A0}"/>
              </a:ext>
            </a:extLst>
          </p:cNvPr>
          <p:cNvSpPr/>
          <p:nvPr/>
        </p:nvSpPr>
        <p:spPr>
          <a:xfrm>
            <a:off x="2770094" y="2218538"/>
            <a:ext cx="62125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leadinganswers.typepad.com</a:t>
            </a:r>
            <a:r>
              <a:rPr lang="en-US" sz="1400" dirty="0"/>
              <a:t>/</a:t>
            </a:r>
            <a:r>
              <a:rPr lang="en-US" sz="1400" dirty="0" err="1"/>
              <a:t>leading_answers</a:t>
            </a:r>
            <a:r>
              <a:rPr lang="en-US" sz="1400" dirty="0"/>
              <a:t>/2007/09/agile-risk-</a:t>
            </a:r>
            <a:r>
              <a:rPr lang="en-US" sz="1400" dirty="0" err="1"/>
              <a:t>mana.html</a:t>
            </a:r>
            <a:endParaRPr lang="en-US" sz="1400" dirty="0"/>
          </a:p>
        </p:txBody>
      </p:sp>
      <p:sp>
        <p:nvSpPr>
          <p:cNvPr id="9" name="Shape 76">
            <a:extLst>
              <a:ext uri="{FF2B5EF4-FFF2-40B4-BE49-F238E27FC236}">
                <a16:creationId xmlns:a16="http://schemas.microsoft.com/office/drawing/2014/main" id="{7BDCE8D8-D6A4-074B-B0D2-4461E2517FA8}"/>
              </a:ext>
            </a:extLst>
          </p:cNvPr>
          <p:cNvSpPr txBox="1">
            <a:spLocks/>
          </p:cNvSpPr>
          <p:nvPr/>
        </p:nvSpPr>
        <p:spPr>
          <a:xfrm>
            <a:off x="855372" y="5279909"/>
            <a:ext cx="7180798" cy="10933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  <a:buNone/>
            </a:pPr>
            <a:r>
              <a:rPr lang="en-GB" sz="2400" dirty="0"/>
              <a:t>Respond 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mitigate Risk in Sprint</a:t>
            </a: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  <a:p>
            <a:pPr marL="1295400" indent="-128270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2400" dirty="0"/>
              <a:t>Monitor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during Sprint Review &amp; Retrospective, Sprint Planning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9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B286-CE2A-6949-8A76-C03922B5E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795859F8-B504-7E47-8DDC-724530357805}"/>
              </a:ext>
            </a:extLst>
          </p:cNvPr>
          <p:cNvSpPr txBox="1">
            <a:spLocks/>
          </p:cNvSpPr>
          <p:nvPr/>
        </p:nvSpPr>
        <p:spPr bwMode="auto">
          <a:xfrm>
            <a:off x="2510615" y="131454"/>
            <a:ext cx="5196471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C5C37F20-869A-1D45-B5EF-FDC63575D9F2}"/>
              </a:ext>
            </a:extLst>
          </p:cNvPr>
          <p:cNvSpPr txBox="1">
            <a:spLocks/>
          </p:cNvSpPr>
          <p:nvPr/>
        </p:nvSpPr>
        <p:spPr>
          <a:xfrm>
            <a:off x="833673" y="1060403"/>
            <a:ext cx="7403013" cy="7330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/>
              <a:t>Understand</a:t>
            </a:r>
            <a:r>
              <a:rPr lang="en-US" sz="3200" dirty="0">
                <a:solidFill>
                  <a:srgbClr val="00B050"/>
                </a:solidFill>
              </a:rPr>
              <a:t> Risk Management </a:t>
            </a:r>
            <a:r>
              <a:rPr lang="en" sz="32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8" name="Picture 7" descr="http://www.4medapproved.com/hitsecurity/wp-content/uploads/2013/04/Risk.jpg">
            <a:extLst>
              <a:ext uri="{FF2B5EF4-FFF2-40B4-BE49-F238E27FC236}">
                <a16:creationId xmlns:a16="http://schemas.microsoft.com/office/drawing/2014/main" id="{0CF1E56C-09A6-974E-9625-582383600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9636" t="21437" r="19392" b="11421"/>
          <a:stretch/>
        </p:blipFill>
        <p:spPr bwMode="auto">
          <a:xfrm>
            <a:off x="3116344" y="2264955"/>
            <a:ext cx="2860594" cy="2434046"/>
          </a:xfrm>
          <a:prstGeom prst="rect">
            <a:avLst/>
          </a:prstGeom>
          <a:noFill/>
        </p:spPr>
      </p:pic>
      <p:sp>
        <p:nvSpPr>
          <p:cNvPr id="11" name="Shape 70">
            <a:extLst>
              <a:ext uri="{FF2B5EF4-FFF2-40B4-BE49-F238E27FC236}">
                <a16:creationId xmlns:a16="http://schemas.microsoft.com/office/drawing/2014/main" id="{159540F0-13F5-AC42-82A5-46D3C6306E1E}"/>
              </a:ext>
            </a:extLst>
          </p:cNvPr>
          <p:cNvSpPr txBox="1">
            <a:spLocks/>
          </p:cNvSpPr>
          <p:nvPr/>
        </p:nvSpPr>
        <p:spPr>
          <a:xfrm>
            <a:off x="1425677" y="5153891"/>
            <a:ext cx="6638460" cy="11097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3200" dirty="0">
              <a:solidFill>
                <a:schemeClr val="bg2"/>
              </a:solidFill>
            </a:endParaRP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/>
              <a:t>for Language Research project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25762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47917"/>
            <a:ext cx="5767387" cy="685800"/>
          </a:xfrm>
        </p:spPr>
        <p:txBody>
          <a:bodyPr/>
          <a:lstStyle/>
          <a:p>
            <a:r>
              <a:rPr lang="en-US" sz="2800" dirty="0"/>
              <a:t>Agile Risk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20</a:t>
            </a:fld>
            <a:r>
              <a:rPr lang="en-AU"/>
              <a:t>-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0C8A73-8687-664D-8EE4-2018FD6603FB}"/>
              </a:ext>
            </a:extLst>
          </p:cNvPr>
          <p:cNvSpPr txBox="1">
            <a:spLocks/>
          </p:cNvSpPr>
          <p:nvPr/>
        </p:nvSpPr>
        <p:spPr>
          <a:xfrm rot="-2700000">
            <a:off x="7834745" y="545053"/>
            <a:ext cx="1188300" cy="2190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What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Where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Who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When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AD3F8-5209-3D42-BFF7-FC9017DE76E9}"/>
              </a:ext>
            </a:extLst>
          </p:cNvPr>
          <p:cNvSpPr txBox="1">
            <a:spLocks/>
          </p:cNvSpPr>
          <p:nvPr/>
        </p:nvSpPr>
        <p:spPr>
          <a:xfrm>
            <a:off x="1742027" y="1235643"/>
            <a:ext cx="4967969" cy="661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Sprint Review risk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FED7B-B476-A743-BB09-6B83425E8246}"/>
              </a:ext>
            </a:extLst>
          </p:cNvPr>
          <p:cNvSpPr/>
          <p:nvPr/>
        </p:nvSpPr>
        <p:spPr>
          <a:xfrm>
            <a:off x="471178" y="1991081"/>
            <a:ext cx="8044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Build small piece of working software with minimal features  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Showcase the product chunk to the stakeholders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Fail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fast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and as cheaply as possible, &amp; get timely feedback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Capture the </a:t>
            </a:r>
            <a:r>
              <a:rPr lang="en-GB" b="1" i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risk item</a:t>
            </a:r>
            <a:r>
              <a:rPr lang="en-GB" b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in the Product Backlog </a:t>
            </a: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The Product Owner sets the priority of the </a:t>
            </a:r>
            <a:r>
              <a:rPr lang="en-GB" b="1" i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risk item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62AE0C-75D0-7748-B611-998932EC24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378" y="5828555"/>
            <a:ext cx="8999622" cy="4749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Refer to: Tutorial 5_procurment:Change Control, slide 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1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47917"/>
            <a:ext cx="5767387" cy="685800"/>
          </a:xfrm>
        </p:spPr>
        <p:txBody>
          <a:bodyPr/>
          <a:lstStyle/>
          <a:p>
            <a:r>
              <a:rPr lang="en-US" sz="2800" dirty="0"/>
              <a:t>Agile Risk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21</a:t>
            </a:fld>
            <a:r>
              <a:rPr lang="en-AU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AD3F8-5209-3D42-BFF7-FC9017DE76E9}"/>
              </a:ext>
            </a:extLst>
          </p:cNvPr>
          <p:cNvSpPr txBox="1">
            <a:spLocks/>
          </p:cNvSpPr>
          <p:nvPr/>
        </p:nvSpPr>
        <p:spPr>
          <a:xfrm>
            <a:off x="1108981" y="971874"/>
            <a:ext cx="4967969" cy="661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Sprint Review risk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FED7B-B476-A743-BB09-6B83425E8246}"/>
              </a:ext>
            </a:extLst>
          </p:cNvPr>
          <p:cNvSpPr/>
          <p:nvPr/>
        </p:nvSpPr>
        <p:spPr>
          <a:xfrm>
            <a:off x="277358" y="1247357"/>
            <a:ext cx="8044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The format of a </a:t>
            </a:r>
            <a:r>
              <a:rPr lang="en-GB" b="1" i="1" dirty="0">
                <a:solidFill>
                  <a:srgbClr val="0000FF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risk item</a:t>
            </a:r>
            <a:r>
              <a:rPr lang="en-GB" b="1" dirty="0">
                <a:solidFill>
                  <a:srgbClr val="0000FF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in the Product Backlog can vary</a:t>
            </a: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Optionally use Feature-Driven Development (</a:t>
            </a:r>
            <a:r>
              <a:rPr lang="en-AU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FDD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) syntax, 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(when the role is not obvious)</a:t>
            </a: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490F7-0C5C-B44B-AC76-F2991A571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90" b="14135"/>
          <a:stretch/>
        </p:blipFill>
        <p:spPr>
          <a:xfrm>
            <a:off x="3225993" y="3249038"/>
            <a:ext cx="3080084" cy="163424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58E7622-4006-5E44-B489-B86978856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3527" y="5785534"/>
            <a:ext cx="5860473" cy="620371"/>
          </a:xfrm>
        </p:spPr>
        <p:txBody>
          <a:bodyPr/>
          <a:lstStyle/>
          <a:p>
            <a:pPr marL="0" indent="0">
              <a:buNone/>
            </a:pPr>
            <a:r>
              <a:rPr lang="en-AU" sz="18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www.mountaingoatsoftware.com/blog/</a:t>
            </a:r>
            <a:r>
              <a:rPr lang="en-AU" sz="1800" dirty="0">
                <a:solidFill>
                  <a:schemeClr val="bg1">
                    <a:lumMod val="75000"/>
                  </a:schemeClr>
                </a:solidFill>
              </a:rPr>
              <a:t>not-everything-needs-to-be-a-user-story-using-</a:t>
            </a:r>
            <a:r>
              <a:rPr lang="en-AU" sz="1800" dirty="0" err="1">
                <a:solidFill>
                  <a:schemeClr val="bg1">
                    <a:lumMod val="75000"/>
                  </a:schemeClr>
                </a:solidFill>
              </a:rPr>
              <a:t>fdd</a:t>
            </a:r>
            <a:r>
              <a:rPr lang="en-AU" sz="1800" dirty="0">
                <a:solidFill>
                  <a:schemeClr val="bg1">
                    <a:lumMod val="75000"/>
                  </a:schemeClr>
                </a:solidFill>
              </a:rPr>
              <a:t>-features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28828-A223-D143-8245-F67257A01B51}"/>
              </a:ext>
            </a:extLst>
          </p:cNvPr>
          <p:cNvSpPr/>
          <p:nvPr/>
        </p:nvSpPr>
        <p:spPr>
          <a:xfrm>
            <a:off x="659417" y="5014772"/>
            <a:ext cx="80176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Example.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Risk 1: include request priority, for an effective booking service</a:t>
            </a:r>
          </a:p>
        </p:txBody>
      </p:sp>
    </p:spTree>
    <p:extLst>
      <p:ext uri="{BB962C8B-B14F-4D97-AF65-F5344CB8AC3E}">
        <p14:creationId xmlns:p14="http://schemas.microsoft.com/office/powerpoint/2010/main" val="24850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63C0-BEF5-684D-8B38-8281EA8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1CA69-0D76-8548-BCD3-40D651776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22</a:t>
            </a:fld>
            <a:r>
              <a:rPr lang="en-AU"/>
              <a:t>-</a:t>
            </a:r>
          </a:p>
        </p:txBody>
      </p:sp>
      <p:sp>
        <p:nvSpPr>
          <p:cNvPr id="5" name="Shape 100">
            <a:extLst>
              <a:ext uri="{FF2B5EF4-FFF2-40B4-BE49-F238E27FC236}">
                <a16:creationId xmlns:a16="http://schemas.microsoft.com/office/drawing/2014/main" id="{D83EAA06-9237-FA4B-BF8C-8985E9789009}"/>
              </a:ext>
            </a:extLst>
          </p:cNvPr>
          <p:cNvSpPr txBox="1">
            <a:spLocks/>
          </p:cNvSpPr>
          <p:nvPr/>
        </p:nvSpPr>
        <p:spPr>
          <a:xfrm>
            <a:off x="629516" y="1288934"/>
            <a:ext cx="8265102" cy="91394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kern="0" dirty="0"/>
              <a:t>What are the key differences in characteristics between the </a:t>
            </a:r>
            <a:endParaRPr lang="en-US" sz="2400" kern="0" dirty="0"/>
          </a:p>
          <a:p>
            <a:pPr algn="ctr">
              <a:spcBef>
                <a:spcPts val="0"/>
              </a:spcBef>
              <a:buFontTx/>
              <a:buNone/>
            </a:pPr>
            <a:r>
              <a:rPr lang="en-AU" sz="2400" kern="0" dirty="0">
                <a:solidFill>
                  <a:srgbClr val="00B050"/>
                </a:solidFill>
              </a:rPr>
              <a:t>F</a:t>
            </a:r>
            <a:r>
              <a:rPr lang="en" sz="2400" kern="0" dirty="0" err="1">
                <a:solidFill>
                  <a:srgbClr val="00B050"/>
                </a:solidFill>
              </a:rPr>
              <a:t>ormal</a:t>
            </a:r>
            <a:r>
              <a:rPr lang="en" sz="2400" kern="0" dirty="0">
                <a:solidFill>
                  <a:srgbClr val="00B050"/>
                </a:solidFill>
              </a:rPr>
              <a:t>-incremental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/>
              <a:t>and</a:t>
            </a:r>
            <a:r>
              <a:rPr lang="en" sz="2400" kern="0" dirty="0">
                <a:solidFill>
                  <a:srgbClr val="00B050"/>
                </a:solidFill>
              </a:rPr>
              <a:t> Agile-iterative </a:t>
            </a:r>
            <a:r>
              <a:rPr lang="en-US" sz="2400" kern="0" dirty="0"/>
              <a:t>SDLC</a:t>
            </a:r>
            <a:r>
              <a:rPr lang="en" sz="2400" kern="0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49B6A-0E90-D84D-9DBD-6149CE0C65DB}"/>
              </a:ext>
            </a:extLst>
          </p:cNvPr>
          <p:cNvSpPr/>
          <p:nvPr/>
        </p:nvSpPr>
        <p:spPr>
          <a:xfrm>
            <a:off x="0" y="1298918"/>
            <a:ext cx="71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6 a.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Shape 100">
            <a:extLst>
              <a:ext uri="{FF2B5EF4-FFF2-40B4-BE49-F238E27FC236}">
                <a16:creationId xmlns:a16="http://schemas.microsoft.com/office/drawing/2014/main" id="{AFE8D404-657D-FA4F-AA2A-C965F389949B}"/>
              </a:ext>
            </a:extLst>
          </p:cNvPr>
          <p:cNvSpPr txBox="1">
            <a:spLocks/>
          </p:cNvSpPr>
          <p:nvPr/>
        </p:nvSpPr>
        <p:spPr>
          <a:xfrm>
            <a:off x="1238252" y="2114199"/>
            <a:ext cx="3619500" cy="2329701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000" kern="0" dirty="0"/>
              <a:t>Formal 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kern="0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Explicit architecture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Explicit UX design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	(end user consideration)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Explicit configuration</a:t>
            </a:r>
          </a:p>
        </p:txBody>
      </p:sp>
      <p:sp>
        <p:nvSpPr>
          <p:cNvPr id="9" name="Shape 100">
            <a:extLst>
              <a:ext uri="{FF2B5EF4-FFF2-40B4-BE49-F238E27FC236}">
                <a16:creationId xmlns:a16="http://schemas.microsoft.com/office/drawing/2014/main" id="{0B8900B4-19D8-8142-86AE-18B8F2EC5659}"/>
              </a:ext>
            </a:extLst>
          </p:cNvPr>
          <p:cNvSpPr txBox="1">
            <a:spLocks/>
          </p:cNvSpPr>
          <p:nvPr/>
        </p:nvSpPr>
        <p:spPr>
          <a:xfrm>
            <a:off x="5252258" y="2147455"/>
            <a:ext cx="3509963" cy="229985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000" kern="0" dirty="0"/>
              <a:t>Agile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kern="0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Productivity increase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Responsive to feedback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	(client satisfaction)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" sz="2000" i="1" kern="0" dirty="0">
                <a:solidFill>
                  <a:srgbClr val="0000FF"/>
                </a:solidFill>
              </a:rPr>
              <a:t>Working software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46476-FB5D-944F-9233-AAEFA618F4DA}"/>
              </a:ext>
            </a:extLst>
          </p:cNvPr>
          <p:cNvSpPr/>
          <p:nvPr/>
        </p:nvSpPr>
        <p:spPr>
          <a:xfrm>
            <a:off x="180109" y="4790262"/>
            <a:ext cx="71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b.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7A698-F6B1-1C4A-9565-7D49CB3E1591}"/>
              </a:ext>
            </a:extLst>
          </p:cNvPr>
          <p:cNvSpPr/>
          <p:nvPr/>
        </p:nvSpPr>
        <p:spPr>
          <a:xfrm>
            <a:off x="678872" y="4782327"/>
            <a:ext cx="8465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How would these characteristics </a:t>
            </a:r>
            <a:r>
              <a:rPr lang="en-US" kern="0" dirty="0">
                <a:solidFill>
                  <a:srgbClr val="00B050"/>
                </a:solidFill>
              </a:rPr>
              <a:t>influence risk </a:t>
            </a:r>
            <a:r>
              <a:rPr lang="en-US" kern="0" dirty="0"/>
              <a:t>management?</a:t>
            </a:r>
            <a:endParaRPr lang="en" kern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EB0155-9145-A645-9C0C-9B9412B85DDF}"/>
              </a:ext>
            </a:extLst>
          </p:cNvPr>
          <p:cNvSpPr/>
          <p:nvPr/>
        </p:nvSpPr>
        <p:spPr>
          <a:xfrm>
            <a:off x="1510144" y="5197963"/>
            <a:ext cx="7476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-US" sz="2000" i="1" kern="0" dirty="0">
                <a:solidFill>
                  <a:srgbClr val="0000FF"/>
                </a:solidFill>
                <a:latin typeface="+mn-lt"/>
                <a:ea typeface="+mn-ea"/>
              </a:rPr>
              <a:t>Plan ahead </a:t>
            </a:r>
            <a:r>
              <a:rPr lang="en-US" kern="0" dirty="0"/>
              <a:t>			 </a:t>
            </a:r>
            <a:r>
              <a:rPr lang="en-US" sz="2000" i="1" kern="0">
                <a:solidFill>
                  <a:srgbClr val="0000FF"/>
                </a:solidFill>
                <a:latin typeface="+mn-lt"/>
                <a:ea typeface="+mn-ea"/>
              </a:rPr>
              <a:t>Plan Just-In-Time</a:t>
            </a:r>
            <a:endParaRPr lang="en-US" sz="2000" i="1" kern="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54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BDCE-85D0-4843-9240-588B02C55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23</a:t>
            </a:fld>
            <a:r>
              <a:rPr lang="en-AU"/>
              <a:t>-</a:t>
            </a:r>
          </a:p>
        </p:txBody>
      </p:sp>
      <p:sp>
        <p:nvSpPr>
          <p:cNvPr id="5" name="Shape 99">
            <a:extLst>
              <a:ext uri="{FF2B5EF4-FFF2-40B4-BE49-F238E27FC236}">
                <a16:creationId xmlns:a16="http://schemas.microsoft.com/office/drawing/2014/main" id="{2FDAA389-2FD8-124C-A0BC-B6C1EAA006F6}"/>
              </a:ext>
            </a:extLst>
          </p:cNvPr>
          <p:cNvSpPr txBox="1">
            <a:spLocks/>
          </p:cNvSpPr>
          <p:nvPr/>
        </p:nvSpPr>
        <p:spPr bwMode="auto">
          <a:xfrm>
            <a:off x="2328862" y="2659800"/>
            <a:ext cx="6427237" cy="15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sz="6000" kern="0">
                <a:solidFill>
                  <a:srgbClr val="00B050"/>
                </a:solidFill>
              </a:rPr>
              <a:t>Thank You!</a:t>
            </a:r>
            <a:endParaRPr lang="en" sz="6000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2FFE-FEEE-A049-9BE4-BB9CBFA5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That’s interesting!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FB30E-4685-864D-8D17-7D6C62D68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-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039984-DEEE-3E40-B3FA-B26493902465}"/>
              </a:ext>
            </a:extLst>
          </p:cNvPr>
          <p:cNvSpPr txBox="1">
            <a:spLocks/>
          </p:cNvSpPr>
          <p:nvPr/>
        </p:nvSpPr>
        <p:spPr>
          <a:xfrm>
            <a:off x="387900" y="1489824"/>
            <a:ext cx="8368200" cy="44380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IBM (2008): 40% of IT projects meet schedule, budget, &amp; quality goals </a:t>
            </a:r>
          </a:p>
          <a:p>
            <a:endParaRPr lang="en-US" sz="2000" kern="0" dirty="0"/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None/>
            </a:pPr>
            <a:r>
              <a:rPr lang="en-US" sz="2000" kern="0" dirty="0"/>
              <a:t>KPMG (2013): a third of the IT spend for an organization delivers the desired results 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pPr marL="0" indent="0">
              <a:buNone/>
            </a:pPr>
            <a:r>
              <a:rPr lang="en-US" sz="2000" kern="0" dirty="0"/>
              <a:t>XDNET (2009): estimate that the cost of failed IT projects are as high as $6 Trillion worldwide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5" name="Shape 76">
            <a:extLst>
              <a:ext uri="{FF2B5EF4-FFF2-40B4-BE49-F238E27FC236}">
                <a16:creationId xmlns:a16="http://schemas.microsoft.com/office/drawing/2014/main" id="{B6D5A504-F62B-EF41-A0B1-D3ABF71F7B1B}"/>
              </a:ext>
            </a:extLst>
          </p:cNvPr>
          <p:cNvSpPr txBox="1">
            <a:spLocks/>
          </p:cNvSpPr>
          <p:nvPr/>
        </p:nvSpPr>
        <p:spPr>
          <a:xfrm>
            <a:off x="2093509" y="1949216"/>
            <a:ext cx="6167622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http://www-935.ibm.com/services/us/gbs/bus/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indent="-30163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pdf/gbe03100-usen-03-making-change-work.pdf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8AF5D58F-4F19-7746-B7DB-DCDD6CC1D3D1}"/>
              </a:ext>
            </a:extLst>
          </p:cNvPr>
          <p:cNvSpPr txBox="1">
            <a:spLocks/>
          </p:cNvSpPr>
          <p:nvPr/>
        </p:nvSpPr>
        <p:spPr>
          <a:xfrm>
            <a:off x="1867536" y="3599342"/>
            <a:ext cx="7166105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https://www.kpmg.com/NZ/en/IssuesAndInsights/ArticlesPublications/Documents/KPMG-Project-Management-Survey-2013.pdf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A7A24505-36EB-2147-84C4-B0680FA97192}"/>
              </a:ext>
            </a:extLst>
          </p:cNvPr>
          <p:cNvSpPr txBox="1">
            <a:spLocks/>
          </p:cNvSpPr>
          <p:nvPr/>
        </p:nvSpPr>
        <p:spPr>
          <a:xfrm>
            <a:off x="1962129" y="5470184"/>
            <a:ext cx="5494959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hlinkClick r:id="rId5"/>
              </a:rPr>
              <a:t>http://www.zdnet.com/blog/projectfailures/</a:t>
            </a:r>
            <a:endParaRPr lang="en-US" sz="1800" dirty="0"/>
          </a:p>
          <a:p>
            <a:pPr indent="-61913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worldwide-cost-of-it-failure-6-2-trillion/7627</a:t>
            </a:r>
          </a:p>
        </p:txBody>
      </p:sp>
    </p:spTree>
    <p:extLst>
      <p:ext uri="{BB962C8B-B14F-4D97-AF65-F5344CB8AC3E}">
        <p14:creationId xmlns:p14="http://schemas.microsoft.com/office/powerpoint/2010/main" val="87885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79A0-91A4-2644-905C-A1F3BED1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been paying attention?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F66E-E8C2-BF4C-AB29-141B3A11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0129B-3FBB-9F4A-9134-0E547EAE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070100"/>
            <a:ext cx="2781300" cy="27178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C21B99-7ED0-6647-8553-7E8799EBF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8534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Risk Quiz</a:t>
            </a:r>
          </a:p>
        </p:txBody>
      </p:sp>
      <p:sp>
        <p:nvSpPr>
          <p:cNvPr id="8" name="Shape 70">
            <a:extLst>
              <a:ext uri="{FF2B5EF4-FFF2-40B4-BE49-F238E27FC236}">
                <a16:creationId xmlns:a16="http://schemas.microsoft.com/office/drawing/2014/main" id="{2112BD97-3B92-AA43-BE1A-9635A554DC6F}"/>
              </a:ext>
            </a:extLst>
          </p:cNvPr>
          <p:cNvSpPr txBox="1">
            <a:spLocks/>
          </p:cNvSpPr>
          <p:nvPr/>
        </p:nvSpPr>
        <p:spPr>
          <a:xfrm>
            <a:off x="1051152" y="5353480"/>
            <a:ext cx="6606949" cy="78769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" sz="3000" kern="0" dirty="0"/>
              <a:t>Answer the following </a:t>
            </a:r>
            <a:r>
              <a:rPr lang="en" sz="3000" b="1" kern="0" dirty="0">
                <a:solidFill>
                  <a:srgbClr val="0000FF"/>
                </a:solidFill>
              </a:rPr>
              <a:t>six</a:t>
            </a:r>
            <a:r>
              <a:rPr lang="en" sz="3000" kern="0" dirty="0"/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262886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6185-2A6F-BD46-89C0-1693F659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43E1F-B1D2-7E46-B9BB-04B5CCD2E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-</a:t>
            </a: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86541BFD-1150-FE42-8A62-A4805377D89D}"/>
              </a:ext>
            </a:extLst>
          </p:cNvPr>
          <p:cNvSpPr txBox="1">
            <a:spLocks/>
          </p:cNvSpPr>
          <p:nvPr/>
        </p:nvSpPr>
        <p:spPr>
          <a:xfrm>
            <a:off x="712934" y="3601027"/>
            <a:ext cx="2955299" cy="37337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>
                <a:solidFill>
                  <a:srgbClr val="00B050"/>
                </a:solidFill>
              </a:rPr>
              <a:t>Risk Management</a:t>
            </a:r>
            <a:endParaRPr lang="en-US" sz="2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381D6FB9-7F96-E144-A232-6EE0F2D8007B}"/>
              </a:ext>
            </a:extLst>
          </p:cNvPr>
          <p:cNvSpPr txBox="1">
            <a:spLocks/>
          </p:cNvSpPr>
          <p:nvPr/>
        </p:nvSpPr>
        <p:spPr>
          <a:xfrm>
            <a:off x="4204103" y="990845"/>
            <a:ext cx="4939897" cy="88048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01600" indent="-20638"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effect (positive or negative) of uncertainty on project objectives.</a:t>
            </a:r>
            <a:r>
              <a:rPr lang="en-US" sz="2400" dirty="0">
                <a:solidFill>
                  <a:srgbClr val="00B050"/>
                </a:solidFill>
              </a:rPr>
              <a:t> </a:t>
            </a:r>
          </a:p>
        </p:txBody>
      </p:sp>
      <p:sp>
        <p:nvSpPr>
          <p:cNvPr id="12" name="Shape 76">
            <a:extLst>
              <a:ext uri="{FF2B5EF4-FFF2-40B4-BE49-F238E27FC236}">
                <a16:creationId xmlns:a16="http://schemas.microsoft.com/office/drawing/2014/main" id="{2ED7898B-6707-4A44-A6E5-19A456C2ED99}"/>
              </a:ext>
            </a:extLst>
          </p:cNvPr>
          <p:cNvSpPr txBox="1">
            <a:spLocks/>
          </p:cNvSpPr>
          <p:nvPr/>
        </p:nvSpPr>
        <p:spPr>
          <a:xfrm>
            <a:off x="648669" y="1105447"/>
            <a:ext cx="2822780" cy="62701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Project Risk</a:t>
            </a:r>
          </a:p>
        </p:txBody>
      </p:sp>
      <p:sp>
        <p:nvSpPr>
          <p:cNvPr id="13" name="Shape 76">
            <a:extLst>
              <a:ext uri="{FF2B5EF4-FFF2-40B4-BE49-F238E27FC236}">
                <a16:creationId xmlns:a16="http://schemas.microsoft.com/office/drawing/2014/main" id="{D9E02C5F-1476-1E48-B571-84C5B2E5E96B}"/>
              </a:ext>
            </a:extLst>
          </p:cNvPr>
          <p:cNvSpPr txBox="1">
            <a:spLocks/>
          </p:cNvSpPr>
          <p:nvPr/>
        </p:nvSpPr>
        <p:spPr>
          <a:xfrm>
            <a:off x="647345" y="2406248"/>
            <a:ext cx="3658842" cy="88984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/>
              <a:t>In what PM phase does</a:t>
            </a:r>
          </a:p>
          <a:p>
            <a:pPr>
              <a:buFontTx/>
              <a:buNone/>
            </a:pPr>
            <a:r>
              <a:rPr lang="en-US" sz="2400" kern="0" dirty="0"/>
              <a:t>Risk Management start?</a:t>
            </a:r>
          </a:p>
        </p:txBody>
      </p:sp>
      <p:sp>
        <p:nvSpPr>
          <p:cNvPr id="14" name="Shape 76">
            <a:extLst>
              <a:ext uri="{FF2B5EF4-FFF2-40B4-BE49-F238E27FC236}">
                <a16:creationId xmlns:a16="http://schemas.microsoft.com/office/drawing/2014/main" id="{8BF18892-B12E-6A4B-A407-0CA5D645317D}"/>
              </a:ext>
            </a:extLst>
          </p:cNvPr>
          <p:cNvSpPr txBox="1">
            <a:spLocks/>
          </p:cNvSpPr>
          <p:nvPr/>
        </p:nvSpPr>
        <p:spPr>
          <a:xfrm>
            <a:off x="4431493" y="2302226"/>
            <a:ext cx="4712507" cy="62552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AU" sz="2400" dirty="0"/>
              <a:t>At the </a:t>
            </a:r>
            <a:r>
              <a:rPr lang="en-AU" sz="2400" i="1" dirty="0">
                <a:solidFill>
                  <a:srgbClr val="00B050"/>
                </a:solidFill>
              </a:rPr>
              <a:t>Initiation</a:t>
            </a:r>
            <a:r>
              <a:rPr lang="en-AU" sz="2400" dirty="0">
                <a:solidFill>
                  <a:srgbClr val="00B050"/>
                </a:solidFill>
              </a:rPr>
              <a:t> </a:t>
            </a:r>
            <a:r>
              <a:rPr lang="en-AU" sz="2400" dirty="0"/>
              <a:t>phase, (phase 1)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ACB0A9-4BFC-6B48-88B6-35B9EBB77061}"/>
              </a:ext>
            </a:extLst>
          </p:cNvPr>
          <p:cNvSpPr/>
          <p:nvPr/>
        </p:nvSpPr>
        <p:spPr>
          <a:xfrm>
            <a:off x="127959" y="2520271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2.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80CD79-DCDF-3943-AF0C-F1A30130E20F}"/>
              </a:ext>
            </a:extLst>
          </p:cNvPr>
          <p:cNvSpPr/>
          <p:nvPr/>
        </p:nvSpPr>
        <p:spPr>
          <a:xfrm>
            <a:off x="137152" y="1180458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1.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FAF13-36AA-2E47-8F32-A674FC8DE1A7}"/>
              </a:ext>
            </a:extLst>
          </p:cNvPr>
          <p:cNvSpPr/>
          <p:nvPr/>
        </p:nvSpPr>
        <p:spPr>
          <a:xfrm>
            <a:off x="700952" y="3930687"/>
            <a:ext cx="5793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From Lecture 8, slide 13</a:t>
            </a:r>
            <a:endParaRPr lang="en-AU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</a:rPr>
              <a:t>http://blog.zilicus.com/software-project-management-activities-roles/</a:t>
            </a:r>
          </a:p>
        </p:txBody>
      </p:sp>
      <p:sp>
        <p:nvSpPr>
          <p:cNvPr id="19" name="Shape 76">
            <a:extLst>
              <a:ext uri="{FF2B5EF4-FFF2-40B4-BE49-F238E27FC236}">
                <a16:creationId xmlns:a16="http://schemas.microsoft.com/office/drawing/2014/main" id="{6F47C5C9-0AD3-EF4A-9066-A39F819D8E95}"/>
              </a:ext>
            </a:extLst>
          </p:cNvPr>
          <p:cNvSpPr txBox="1">
            <a:spLocks/>
          </p:cNvSpPr>
          <p:nvPr/>
        </p:nvSpPr>
        <p:spPr>
          <a:xfrm>
            <a:off x="654854" y="5132438"/>
            <a:ext cx="4137772" cy="47265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 happens in all PM phases</a:t>
            </a:r>
          </a:p>
        </p:txBody>
      </p:sp>
      <p:pic>
        <p:nvPicPr>
          <p:cNvPr id="21" name="Google Shape;86;p11">
            <a:extLst>
              <a:ext uri="{FF2B5EF4-FFF2-40B4-BE49-F238E27FC236}">
                <a16:creationId xmlns:a16="http://schemas.microsoft.com/office/drawing/2014/main" id="{9B08E6F3-6407-C740-8415-59F5C1CBC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6945" y="4606469"/>
            <a:ext cx="1666644" cy="1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9;p11">
            <a:extLst>
              <a:ext uri="{FF2B5EF4-FFF2-40B4-BE49-F238E27FC236}">
                <a16:creationId xmlns:a16="http://schemas.microsoft.com/office/drawing/2014/main" id="{2F5E9CFE-21E6-5E43-AD7E-1E8E1C2045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9562" y="4778477"/>
            <a:ext cx="2084438" cy="14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83133-EA0E-9E45-BD59-75662AEC8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3" r="13904"/>
          <a:stretch/>
        </p:blipFill>
        <p:spPr>
          <a:xfrm>
            <a:off x="6243895" y="2960088"/>
            <a:ext cx="2060133" cy="1876439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ABCCC-7882-3944-917C-0E25687E91CE}"/>
              </a:ext>
            </a:extLst>
          </p:cNvPr>
          <p:cNvSpPr txBox="1">
            <a:spLocks/>
          </p:cNvSpPr>
          <p:nvPr/>
        </p:nvSpPr>
        <p:spPr bwMode="auto">
          <a:xfrm>
            <a:off x="652815" y="1612482"/>
            <a:ext cx="2163097" cy="23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400" kern="0" dirty="0">
                <a:solidFill>
                  <a:schemeClr val="bg1">
                    <a:lumMod val="75000"/>
                  </a:schemeClr>
                </a:solidFill>
              </a:rPr>
              <a:t>PMBOK</a:t>
            </a:r>
          </a:p>
          <a:p>
            <a:pPr marL="0" indent="0">
              <a:buFontTx/>
              <a:buNone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5152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75">
            <a:extLst>
              <a:ext uri="{FF2B5EF4-FFF2-40B4-BE49-F238E27FC236}">
                <a16:creationId xmlns:a16="http://schemas.microsoft.com/office/drawing/2014/main" id="{0D7F7FE7-53E8-034B-B6D4-4C6E18CB1702}"/>
              </a:ext>
            </a:extLst>
          </p:cNvPr>
          <p:cNvSpPr txBox="1">
            <a:spLocks/>
          </p:cNvSpPr>
          <p:nvPr/>
        </p:nvSpPr>
        <p:spPr bwMode="auto">
          <a:xfrm>
            <a:off x="387900" y="1530938"/>
            <a:ext cx="2055755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>
                <a:solidFill>
                  <a:srgbClr val="0000FF"/>
                </a:solidFill>
                <a:latin typeface="+mn-lt"/>
              </a:rPr>
              <a:t>Identify</a:t>
            </a:r>
          </a:p>
        </p:txBody>
      </p:sp>
      <p:sp>
        <p:nvSpPr>
          <p:cNvPr id="14" name="Shape 75">
            <a:extLst>
              <a:ext uri="{FF2B5EF4-FFF2-40B4-BE49-F238E27FC236}">
                <a16:creationId xmlns:a16="http://schemas.microsoft.com/office/drawing/2014/main" id="{2C107CEB-4F51-8140-A0A3-F625A7D128C1}"/>
              </a:ext>
            </a:extLst>
          </p:cNvPr>
          <p:cNvSpPr txBox="1">
            <a:spLocks/>
          </p:cNvSpPr>
          <p:nvPr/>
        </p:nvSpPr>
        <p:spPr>
          <a:xfrm>
            <a:off x="433719" y="2696067"/>
            <a:ext cx="2576017" cy="6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200" dirty="0">
                <a:solidFill>
                  <a:srgbClr val="0000FF"/>
                </a:solidFill>
                <a:latin typeface="+mn-lt"/>
              </a:rPr>
              <a:t>Analyze</a:t>
            </a:r>
            <a:endParaRPr lang="en" sz="32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" name="Shape 87">
            <a:extLst>
              <a:ext uri="{FF2B5EF4-FFF2-40B4-BE49-F238E27FC236}">
                <a16:creationId xmlns:a16="http://schemas.microsoft.com/office/drawing/2014/main" id="{D59DF17C-1A66-3E43-B0D5-D41B4F1EE310}"/>
              </a:ext>
            </a:extLst>
          </p:cNvPr>
          <p:cNvSpPr txBox="1">
            <a:spLocks/>
          </p:cNvSpPr>
          <p:nvPr/>
        </p:nvSpPr>
        <p:spPr>
          <a:xfrm>
            <a:off x="435197" y="3903257"/>
            <a:ext cx="2039990" cy="6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200" dirty="0">
                <a:solidFill>
                  <a:srgbClr val="0000FF"/>
                </a:solidFill>
                <a:latin typeface="+mn-lt"/>
              </a:rPr>
              <a:t>Respond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B5165-B086-4942-A396-65D0B65DCADE}"/>
              </a:ext>
            </a:extLst>
          </p:cNvPr>
          <p:cNvSpPr txBox="1"/>
          <p:nvPr/>
        </p:nvSpPr>
        <p:spPr>
          <a:xfrm>
            <a:off x="4080862" y="1765407"/>
            <a:ext cx="4478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kern="1200" dirty="0">
                <a:solidFill>
                  <a:schemeClr val="tx1"/>
                </a:solidFill>
              </a:rPr>
              <a:t>For example: brainstorm specific risks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FD2180-16CC-6B43-A5EC-7F847E8A678F}"/>
              </a:ext>
            </a:extLst>
          </p:cNvPr>
          <p:cNvSpPr txBox="1"/>
          <p:nvPr/>
        </p:nvSpPr>
        <p:spPr>
          <a:xfrm>
            <a:off x="4113682" y="2745507"/>
            <a:ext cx="4426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- Evaluate</a:t>
            </a:r>
          </a:p>
          <a:p>
            <a:pPr lvl="0"/>
            <a:r>
              <a:rPr lang="en-US" sz="2000" kern="1200" dirty="0">
                <a:solidFill>
                  <a:schemeClr val="tx1"/>
                </a:solidFill>
              </a:rPr>
              <a:t>      probability, impact &amp; priority </a:t>
            </a:r>
          </a:p>
          <a:p>
            <a:pPr lvl="0"/>
            <a:r>
              <a:rPr lang="en-US" sz="2000" kern="1200" dirty="0">
                <a:solidFill>
                  <a:schemeClr val="tx1"/>
                </a:solidFill>
              </a:rPr>
              <a:t>- Document</a:t>
            </a:r>
            <a:r>
              <a:rPr lang="en-US" sz="2000" dirty="0"/>
              <a:t> in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85D92-0BAE-1E4F-ABB4-DF7874486E5A}"/>
              </a:ext>
            </a:extLst>
          </p:cNvPr>
          <p:cNvSpPr txBox="1"/>
          <p:nvPr/>
        </p:nvSpPr>
        <p:spPr>
          <a:xfrm>
            <a:off x="4135531" y="4195908"/>
            <a:ext cx="5256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Choose s</a:t>
            </a:r>
            <a:r>
              <a:rPr lang="en-US" sz="2000" kern="1200" dirty="0">
                <a:solidFill>
                  <a:schemeClr val="tx1"/>
                </a:solidFill>
              </a:rPr>
              <a:t>trategy for threats &amp; opportunities</a:t>
            </a:r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6829BB05-ACC7-BF42-A26B-A8F9FA1B5050}"/>
              </a:ext>
            </a:extLst>
          </p:cNvPr>
          <p:cNvSpPr txBox="1">
            <a:spLocks/>
          </p:cNvSpPr>
          <p:nvPr/>
        </p:nvSpPr>
        <p:spPr>
          <a:xfrm>
            <a:off x="461472" y="4985823"/>
            <a:ext cx="3631557" cy="68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3200" dirty="0">
                <a:solidFill>
                  <a:srgbClr val="0000FF"/>
                </a:solidFill>
                <a:latin typeface="+mn-lt"/>
              </a:rPr>
              <a:t>Monitor &amp; Control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B4081-4020-B54D-BA8B-C81D6402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72" y="123497"/>
            <a:ext cx="5817476" cy="685800"/>
          </a:xfrm>
        </p:spPr>
        <p:txBody>
          <a:bodyPr/>
          <a:lstStyle/>
          <a:p>
            <a:r>
              <a:rPr lang="en-US" dirty="0"/>
              <a:t>Risk Activities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22944-1CA9-BD44-9E17-7290F3A48F64}"/>
              </a:ext>
            </a:extLst>
          </p:cNvPr>
          <p:cNvSpPr txBox="1"/>
          <p:nvPr/>
        </p:nvSpPr>
        <p:spPr>
          <a:xfrm>
            <a:off x="4206961" y="5193511"/>
            <a:ext cx="4496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/>
              <a:t>Set triggers, audit &amp; review risk status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B7AB00D-27D6-0A47-A4F9-EDC7AE922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060" y="1188792"/>
            <a:ext cx="3546143" cy="4749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From Lecture 8, slide 21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C40325-0F5E-4646-91EE-A1E8FA96E8E1}"/>
              </a:ext>
            </a:extLst>
          </p:cNvPr>
          <p:cNvSpPr txBox="1">
            <a:spLocks/>
          </p:cNvSpPr>
          <p:nvPr/>
        </p:nvSpPr>
        <p:spPr bwMode="auto">
          <a:xfrm>
            <a:off x="1839310" y="2560383"/>
            <a:ext cx="1471449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slide 32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3E0681E-B468-FC42-ADDC-EF209DBC6102}"/>
              </a:ext>
            </a:extLst>
          </p:cNvPr>
          <p:cNvSpPr txBox="1">
            <a:spLocks/>
          </p:cNvSpPr>
          <p:nvPr/>
        </p:nvSpPr>
        <p:spPr bwMode="auto">
          <a:xfrm>
            <a:off x="1818289" y="3658715"/>
            <a:ext cx="1471449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slide 42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229CE84-BC0B-124D-A77D-8DE165A63566}"/>
              </a:ext>
            </a:extLst>
          </p:cNvPr>
          <p:cNvSpPr txBox="1">
            <a:spLocks/>
          </p:cNvSpPr>
          <p:nvPr/>
        </p:nvSpPr>
        <p:spPr bwMode="auto">
          <a:xfrm>
            <a:off x="1876096" y="4678219"/>
            <a:ext cx="1471449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slide 49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25866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6A91C-7867-BA44-9702-D0A9C8C07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9"/>
          <a:stretch/>
        </p:blipFill>
        <p:spPr>
          <a:xfrm>
            <a:off x="1199213" y="1233870"/>
            <a:ext cx="7639579" cy="44913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59D51-70EA-234A-9E57-4EAB558449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6" name="Google Shape;411;p27">
            <a:extLst>
              <a:ext uri="{FF2B5EF4-FFF2-40B4-BE49-F238E27FC236}">
                <a16:creationId xmlns:a16="http://schemas.microsoft.com/office/drawing/2014/main" id="{5779FE71-4641-5640-A8CA-47C1A7C50553}"/>
              </a:ext>
            </a:extLst>
          </p:cNvPr>
          <p:cNvSpPr txBox="1"/>
          <p:nvPr/>
        </p:nvSpPr>
        <p:spPr>
          <a:xfrm>
            <a:off x="7309827" y="1741508"/>
            <a:ext cx="1584792" cy="114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indent="-4127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tabLst>
                <a:tab pos="122238" algn="l"/>
              </a:tabLst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3-a: evaluate</a:t>
            </a:r>
          </a:p>
          <a:p>
            <a:pPr marL="136525" indent="-41275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1600" dirty="0"/>
              <a:t>probability, impact &amp; priority</a:t>
            </a:r>
            <a:endParaRPr lang="en-US"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16510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11;p27">
            <a:extLst>
              <a:ext uri="{FF2B5EF4-FFF2-40B4-BE49-F238E27FC236}">
                <a16:creationId xmlns:a16="http://schemas.microsoft.com/office/drawing/2014/main" id="{7591EED9-17FE-CA44-B6C8-952586CE538D}"/>
              </a:ext>
            </a:extLst>
          </p:cNvPr>
          <p:cNvSpPr txBox="1"/>
          <p:nvPr/>
        </p:nvSpPr>
        <p:spPr>
          <a:xfrm>
            <a:off x="4179103" y="5569847"/>
            <a:ext cx="2101079" cy="41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Decide Strategy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11;p27">
            <a:extLst>
              <a:ext uri="{FF2B5EF4-FFF2-40B4-BE49-F238E27FC236}">
                <a16:creationId xmlns:a16="http://schemas.microsoft.com/office/drawing/2014/main" id="{68ED5EB6-56B4-C843-85C0-213EE3B3AB2F}"/>
              </a:ext>
            </a:extLst>
          </p:cNvPr>
          <p:cNvSpPr txBox="1"/>
          <p:nvPr/>
        </p:nvSpPr>
        <p:spPr>
          <a:xfrm>
            <a:off x="7572325" y="4604104"/>
            <a:ext cx="1571675" cy="688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3-b: </a:t>
            </a:r>
          </a:p>
          <a:p>
            <a:pPr marL="95250"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</a:p>
        </p:txBody>
      </p:sp>
      <p:sp>
        <p:nvSpPr>
          <p:cNvPr id="10" name="Google Shape;411;p27">
            <a:extLst>
              <a:ext uri="{FF2B5EF4-FFF2-40B4-BE49-F238E27FC236}">
                <a16:creationId xmlns:a16="http://schemas.microsoft.com/office/drawing/2014/main" id="{8F92EB5C-00CD-354F-B4DC-8A46340B4240}"/>
              </a:ext>
            </a:extLst>
          </p:cNvPr>
          <p:cNvSpPr txBox="1"/>
          <p:nvPr/>
        </p:nvSpPr>
        <p:spPr>
          <a:xfrm>
            <a:off x="1183055" y="4604190"/>
            <a:ext cx="1383904" cy="727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Act &amp; measure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1E4079-C7C4-8440-A235-3832CE925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3" r="13904"/>
          <a:stretch/>
        </p:blipFill>
        <p:spPr>
          <a:xfrm>
            <a:off x="4596971" y="3296233"/>
            <a:ext cx="1265919" cy="115304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0E3A353-D25F-8B46-A0C8-94181D81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Activities Flow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12480A-835E-9047-B3BE-5C369AC4E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4" r="51838" b="60505"/>
          <a:stretch/>
        </p:blipFill>
        <p:spPr>
          <a:xfrm>
            <a:off x="401784" y="1103581"/>
            <a:ext cx="677508" cy="455396"/>
          </a:xfrm>
          <a:prstGeom prst="rect">
            <a:avLst/>
          </a:prstGeom>
        </p:spPr>
      </p:pic>
      <p:sp>
        <p:nvSpPr>
          <p:cNvPr id="15" name="Google Shape;411;p27">
            <a:extLst>
              <a:ext uri="{FF2B5EF4-FFF2-40B4-BE49-F238E27FC236}">
                <a16:creationId xmlns:a16="http://schemas.microsoft.com/office/drawing/2014/main" id="{4B57109E-995A-0549-A4FE-9D7E3C0C22F6}"/>
              </a:ext>
            </a:extLst>
          </p:cNvPr>
          <p:cNvSpPr txBox="1"/>
          <p:nvPr/>
        </p:nvSpPr>
        <p:spPr>
          <a:xfrm>
            <a:off x="1879249" y="5749956"/>
            <a:ext cx="547562" cy="419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11;p27">
            <a:extLst>
              <a:ext uri="{FF2B5EF4-FFF2-40B4-BE49-F238E27FC236}">
                <a16:creationId xmlns:a16="http://schemas.microsoft.com/office/drawing/2014/main" id="{A63806F6-EB41-034A-8CF0-912996358B26}"/>
              </a:ext>
            </a:extLst>
          </p:cNvPr>
          <p:cNvSpPr txBox="1"/>
          <p:nvPr/>
        </p:nvSpPr>
        <p:spPr>
          <a:xfrm>
            <a:off x="4667646" y="3282104"/>
            <a:ext cx="547562" cy="391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3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2B4F-7598-2446-9C68-9D1C44E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BD509E8-EC71-FB4B-B0C0-309ADD0A4228}"/>
              </a:ext>
            </a:extLst>
          </p:cNvPr>
          <p:cNvSpPr txBox="1">
            <a:spLocks/>
          </p:cNvSpPr>
          <p:nvPr/>
        </p:nvSpPr>
        <p:spPr>
          <a:xfrm>
            <a:off x="775800" y="1690137"/>
            <a:ext cx="8368200" cy="39497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GB" sz="2000" kern="0" dirty="0">
                <a:solidFill>
                  <a:srgbClr val="0000FF"/>
                </a:solidFill>
              </a:rPr>
              <a:t>Some key characteristics are:</a:t>
            </a:r>
          </a:p>
          <a:p>
            <a:pPr>
              <a:buFontTx/>
              <a:buNone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GB" sz="2000" kern="0" dirty="0">
                <a:solidFill>
                  <a:srgbClr val="0000FF"/>
                </a:solidFill>
              </a:rPr>
              <a:t>data integration from several distributed resources in several different formats. One feature of the system is to resolve the differences between idiosyncratic data formats.</a:t>
            </a:r>
          </a:p>
          <a:p>
            <a:pPr>
              <a:buFontTx/>
              <a:buChar char="-"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GB" sz="2000" kern="0" dirty="0">
                <a:solidFill>
                  <a:srgbClr val="0000FF"/>
                </a:solidFill>
              </a:rPr>
              <a:t>sharing modules in a distributed environment, choose between a local installation which will generate multiple copies, or a central installation with remote access</a:t>
            </a:r>
          </a:p>
          <a:p>
            <a:pPr>
              <a:buFontTx/>
              <a:buChar char="-"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None/>
            </a:pPr>
            <a:r>
              <a:rPr lang="en-GB" sz="2000" kern="0" dirty="0">
                <a:solidFill>
                  <a:srgbClr val="0000FF"/>
                </a:solidFill>
              </a:rPr>
              <a:t>-	peer-to-peer control strategy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29E1C-05F1-7041-A3B4-72D594C725B2}"/>
              </a:ext>
            </a:extLst>
          </p:cNvPr>
          <p:cNvSpPr/>
          <p:nvPr/>
        </p:nvSpPr>
        <p:spPr>
          <a:xfrm>
            <a:off x="168209" y="1153341"/>
            <a:ext cx="6008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dirty="0"/>
              <a:t>For the </a:t>
            </a:r>
            <a:r>
              <a:rPr lang="en-GB" dirty="0">
                <a:solidFill>
                  <a:srgbClr val="00B050"/>
                </a:solidFill>
              </a:rPr>
              <a:t>Language Research </a:t>
            </a:r>
            <a:r>
              <a:rPr lang="en-GB" dirty="0"/>
              <a:t>Case Study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568B-9FAE-674F-9C4E-94ABFDB1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72" y="123497"/>
            <a:ext cx="5817476" cy="685800"/>
          </a:xfrm>
        </p:spPr>
        <p:txBody>
          <a:bodyPr/>
          <a:lstStyle/>
          <a:p>
            <a:r>
              <a:rPr lang="en-US" dirty="0"/>
              <a:t>Risk  Management example</a:t>
            </a:r>
          </a:p>
        </p:txBody>
      </p:sp>
    </p:spTree>
    <p:extLst>
      <p:ext uri="{BB962C8B-B14F-4D97-AF65-F5344CB8AC3E}">
        <p14:creationId xmlns:p14="http://schemas.microsoft.com/office/powerpoint/2010/main" val="285138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1573-5E7F-D046-9EA6-C39DAFDA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Identify: Brainstorm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145BF-99A9-E74F-99E8-AC14A4E2C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5" name="Shape 76">
            <a:extLst>
              <a:ext uri="{FF2B5EF4-FFF2-40B4-BE49-F238E27FC236}">
                <a16:creationId xmlns:a16="http://schemas.microsoft.com/office/drawing/2014/main" id="{B786078C-2384-AD4B-AD8D-EEDE034C5908}"/>
              </a:ext>
            </a:extLst>
          </p:cNvPr>
          <p:cNvSpPr txBox="1">
            <a:spLocks/>
          </p:cNvSpPr>
          <p:nvPr/>
        </p:nvSpPr>
        <p:spPr>
          <a:xfrm>
            <a:off x="1734108" y="1343003"/>
            <a:ext cx="5319836" cy="71877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kern="0" dirty="0"/>
              <a:t>Brainstorm all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>
                <a:solidFill>
                  <a:srgbClr val="00B050"/>
                </a:solidFill>
              </a:rPr>
              <a:t>risks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/>
              <a:t>for the project.</a:t>
            </a:r>
            <a:endParaRPr lang="en-US" sz="2400" kern="0" dirty="0"/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04511BBC-65CB-AA45-84E4-4E98AF418C4D}"/>
              </a:ext>
            </a:extLst>
          </p:cNvPr>
          <p:cNvSpPr txBox="1">
            <a:spLocks/>
          </p:cNvSpPr>
          <p:nvPr/>
        </p:nvSpPr>
        <p:spPr>
          <a:xfrm>
            <a:off x="2517140" y="5356860"/>
            <a:ext cx="3169920" cy="929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buFont typeface="Roboto"/>
              <a:buNone/>
            </a:pPr>
            <a:r>
              <a:rPr lang="en-US" sz="2400" dirty="0"/>
              <a:t>Nominate new ideas</a:t>
            </a:r>
          </a:p>
          <a:p>
            <a:pPr>
              <a:lnSpc>
                <a:spcPct val="100000"/>
              </a:lnSpc>
              <a:buFont typeface="Roboto"/>
              <a:buNone/>
            </a:pPr>
            <a:r>
              <a:rPr lang="en-US" sz="2400" dirty="0"/>
              <a:t>No filter!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C796A-586D-0147-8B13-938B3388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349500"/>
            <a:ext cx="4787900" cy="27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13920</TotalTime>
  <Words>1041</Words>
  <Application>Microsoft Office PowerPoint</Application>
  <PresentationFormat>On-screen Show (4:3)</PresentationFormat>
  <Paragraphs>274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Cordia New</vt:lpstr>
      <vt:lpstr>Roboto</vt:lpstr>
      <vt:lpstr>Roboto Slab</vt:lpstr>
      <vt:lpstr>UniMelb</vt:lpstr>
      <vt:lpstr>SWEN90016  Software Processes &amp; Project Management</vt:lpstr>
      <vt:lpstr>PowerPoint Presentation</vt:lpstr>
      <vt:lpstr> That’s interesting!</vt:lpstr>
      <vt:lpstr>Have you been paying attention?</vt:lpstr>
      <vt:lpstr>Getting Started</vt:lpstr>
      <vt:lpstr>Risk Activities Overview</vt:lpstr>
      <vt:lpstr>Risk Activities Flow</vt:lpstr>
      <vt:lpstr>Risk  Management example</vt:lpstr>
      <vt:lpstr>Identify: Brainstorm</vt:lpstr>
      <vt:lpstr>Analyze</vt:lpstr>
      <vt:lpstr>Risk Register:  triggers &amp; consequences</vt:lpstr>
      <vt:lpstr>Risk Register: objective, owner, benchmark</vt:lpstr>
      <vt:lpstr>Risk Register: probability &amp; time </vt:lpstr>
      <vt:lpstr>Analyze: Risk Register </vt:lpstr>
      <vt:lpstr>Analyze: Risk Register </vt:lpstr>
      <vt:lpstr>Analyze</vt:lpstr>
      <vt:lpstr>Analyze</vt:lpstr>
      <vt:lpstr>Respond,  Monitor &amp; Control</vt:lpstr>
      <vt:lpstr>Agile SDLC Risk Management</vt:lpstr>
      <vt:lpstr>Agile Risk Process</vt:lpstr>
      <vt:lpstr>Agile Risk Process</vt:lpstr>
      <vt:lpstr>Control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700</cp:revision>
  <cp:lastPrinted>2018-04-24T03:29:37Z</cp:lastPrinted>
  <dcterms:created xsi:type="dcterms:W3CDTF">2017-03-05T09:26:02Z</dcterms:created>
  <dcterms:modified xsi:type="dcterms:W3CDTF">2019-09-12T00:05:08Z</dcterms:modified>
  <cp:category/>
</cp:coreProperties>
</file>